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Economica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Economica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Economica-italic.fntdata"/><Relationship Id="rId14" Type="http://schemas.openxmlformats.org/officeDocument/2006/relationships/font" Target="fonts/Economica-bold.fntdata"/><Relationship Id="rId16" Type="http://schemas.openxmlformats.org/officeDocument/2006/relationships/font" Target="fonts/Economic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6484693b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6484693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64b4fe7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64b4fe7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a14b0ae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a14b0ae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a14b0ae7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a14b0ae7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a14b0ae7c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a14b0ae7c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a14b0ae7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a14b0ae7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a14b0ae7c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a14b0ae7c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9.png"/><Relationship Id="rId13" Type="http://schemas.openxmlformats.org/officeDocument/2006/relationships/image" Target="../media/image21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KFExn_DnRv4" TargetMode="Externa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923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90350" y="1281638"/>
            <a:ext cx="5901300" cy="12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7200">
                <a:latin typeface="Economica"/>
                <a:ea typeface="Economica"/>
                <a:cs typeface="Economica"/>
                <a:sym typeface="Economica"/>
              </a:rPr>
              <a:t>TRAMA NO LINEAL</a:t>
            </a:r>
            <a:endParaRPr sz="7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741225" y="2666050"/>
            <a:ext cx="6686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LES POSSIBLES VIDES DE MR. NOBODY</a:t>
            </a:r>
            <a:endParaRPr b="1">
              <a:solidFill>
                <a:srgbClr val="3D85C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7" name="Google Shape;57;p13"/>
          <p:cNvCxnSpPr/>
          <p:nvPr/>
        </p:nvCxnSpPr>
        <p:spPr>
          <a:xfrm>
            <a:off x="3441600" y="208000"/>
            <a:ext cx="53988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58" name="Google Shape;58;p13"/>
          <p:cNvCxnSpPr/>
          <p:nvPr/>
        </p:nvCxnSpPr>
        <p:spPr>
          <a:xfrm>
            <a:off x="3253850" y="4558400"/>
            <a:ext cx="53988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9" name="Google Shape;59;p13"/>
          <p:cNvSpPr txBox="1"/>
          <p:nvPr/>
        </p:nvSpPr>
        <p:spPr>
          <a:xfrm>
            <a:off x="5901300" y="4711750"/>
            <a:ext cx="3242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Laura Sancha | Alba Soares | Raquel Tarrés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0" name="Google Shape;60;p13"/>
          <p:cNvCxnSpPr/>
          <p:nvPr/>
        </p:nvCxnSpPr>
        <p:spPr>
          <a:xfrm>
            <a:off x="4146000" y="450800"/>
            <a:ext cx="39900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" name="Google Shape;61;p13"/>
          <p:cNvCxnSpPr/>
          <p:nvPr/>
        </p:nvCxnSpPr>
        <p:spPr>
          <a:xfrm>
            <a:off x="4146000" y="4328300"/>
            <a:ext cx="39900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2" name="Google Shape;62;p13"/>
          <p:cNvCxnSpPr/>
          <p:nvPr/>
        </p:nvCxnSpPr>
        <p:spPr>
          <a:xfrm>
            <a:off x="4626425" y="676000"/>
            <a:ext cx="2915700" cy="210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3" name="Google Shape;63;p13"/>
          <p:cNvCxnSpPr/>
          <p:nvPr/>
        </p:nvCxnSpPr>
        <p:spPr>
          <a:xfrm>
            <a:off x="4447900" y="4096100"/>
            <a:ext cx="2915700" cy="210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4"/>
          <p:cNvCxnSpPr/>
          <p:nvPr/>
        </p:nvCxnSpPr>
        <p:spPr>
          <a:xfrm>
            <a:off x="4146000" y="431750"/>
            <a:ext cx="39900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9" name="Google Shape;69;p14"/>
          <p:cNvCxnSpPr/>
          <p:nvPr/>
        </p:nvCxnSpPr>
        <p:spPr>
          <a:xfrm>
            <a:off x="4626425" y="676000"/>
            <a:ext cx="2915700" cy="210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25810" l="10641" r="9223" t="0"/>
          <a:stretch/>
        </p:blipFill>
        <p:spPr>
          <a:xfrm>
            <a:off x="4626425" y="803950"/>
            <a:ext cx="2915701" cy="1172902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41646" l="22240" r="19508" t="0"/>
          <a:stretch/>
        </p:blipFill>
        <p:spPr>
          <a:xfrm>
            <a:off x="4626425" y="2102700"/>
            <a:ext cx="2915702" cy="1241281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2" name="Google Shape;72;p14"/>
          <p:cNvCxnSpPr/>
          <p:nvPr/>
        </p:nvCxnSpPr>
        <p:spPr>
          <a:xfrm>
            <a:off x="3441600" y="208000"/>
            <a:ext cx="53988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73" name="Google Shape;73;p14"/>
          <p:cNvCxnSpPr/>
          <p:nvPr/>
        </p:nvCxnSpPr>
        <p:spPr>
          <a:xfrm>
            <a:off x="3492975" y="4897800"/>
            <a:ext cx="5398800" cy="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74" name="Google Shape;74;p14"/>
          <p:cNvSpPr txBox="1"/>
          <p:nvPr/>
        </p:nvSpPr>
        <p:spPr>
          <a:xfrm>
            <a:off x="504675" y="2769575"/>
            <a:ext cx="26184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625" y="102468"/>
            <a:ext cx="2997449" cy="6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/>
        </p:nvSpPr>
        <p:spPr>
          <a:xfrm>
            <a:off x="2079400" y="900775"/>
            <a:ext cx="1532100" cy="1445400"/>
          </a:xfrm>
          <a:prstGeom prst="ellipse">
            <a:avLst/>
          </a:prstGeom>
          <a:gradFill>
            <a:gsLst>
              <a:gs pos="0">
                <a:srgbClr val="F2F2F2"/>
              </a:gs>
              <a:gs pos="70000">
                <a:srgbClr val="CCCCCC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320775" y="1591925"/>
            <a:ext cx="1532100" cy="1445400"/>
          </a:xfrm>
          <a:prstGeom prst="ellipse">
            <a:avLst/>
          </a:prstGeom>
          <a:gradFill>
            <a:gsLst>
              <a:gs pos="0">
                <a:srgbClr val="F2F2F2"/>
              </a:gs>
              <a:gs pos="70000">
                <a:srgbClr val="CCCCCC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2695575" y="2628225"/>
            <a:ext cx="1532100" cy="1445400"/>
          </a:xfrm>
          <a:prstGeom prst="ellipse">
            <a:avLst/>
          </a:prstGeom>
          <a:gradFill>
            <a:gsLst>
              <a:gs pos="0">
                <a:srgbClr val="F2F2F2"/>
              </a:gs>
              <a:gs pos="70000">
                <a:srgbClr val="CCCCCC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798325" y="3367763"/>
            <a:ext cx="1532100" cy="1445400"/>
          </a:xfrm>
          <a:prstGeom prst="ellipse">
            <a:avLst/>
          </a:prstGeom>
          <a:gradFill>
            <a:gsLst>
              <a:gs pos="0">
                <a:srgbClr val="F2F2F2"/>
              </a:gs>
              <a:gs pos="70000">
                <a:srgbClr val="CCCCCC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2045675" y="1221075"/>
            <a:ext cx="15993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Economica"/>
                <a:ea typeface="Economica"/>
                <a:cs typeface="Economica"/>
                <a:sym typeface="Economica"/>
              </a:rPr>
              <a:t>Director</a:t>
            </a: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Jaco Van Dormael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287175" y="1976850"/>
            <a:ext cx="1599300" cy="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Economica"/>
                <a:ea typeface="Economica"/>
                <a:cs typeface="Economica"/>
                <a:sym typeface="Economica"/>
              </a:rPr>
              <a:t>Any de creació</a:t>
            </a: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2010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2661975" y="2836025"/>
            <a:ext cx="15993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Economica"/>
                <a:ea typeface="Economica"/>
                <a:cs typeface="Economica"/>
                <a:sym typeface="Economica"/>
              </a:rPr>
              <a:t>Gèneres</a:t>
            </a: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Drama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>
                <a:latin typeface="Economica"/>
                <a:ea typeface="Economica"/>
                <a:cs typeface="Economica"/>
                <a:sym typeface="Economica"/>
              </a:rPr>
              <a:t>Ciència ficció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764725" y="3820900"/>
            <a:ext cx="15993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400">
                <a:latin typeface="Economica"/>
                <a:ea typeface="Economica"/>
                <a:cs typeface="Economica"/>
                <a:sym typeface="Economica"/>
              </a:rPr>
              <a:t>STORYLINE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6425" y="3469825"/>
            <a:ext cx="2915783" cy="12412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438000" y="116725"/>
            <a:ext cx="8268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800">
                <a:solidFill>
                  <a:srgbClr val="980000"/>
                </a:solidFill>
                <a:latin typeface="Economica"/>
                <a:ea typeface="Economica"/>
                <a:cs typeface="Economica"/>
                <a:sym typeface="Economica"/>
              </a:rPr>
              <a:t>INCIDENT PROVOCADOR I PRIMER PUNT DE GIR</a:t>
            </a:r>
            <a:endParaRPr b="1" sz="2800">
              <a:solidFill>
                <a:srgbClr val="98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600" y="2880225"/>
            <a:ext cx="4938801" cy="209803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 b="21383" l="12473" r="12293" t="22433"/>
          <a:stretch/>
        </p:blipFill>
        <p:spPr>
          <a:xfrm>
            <a:off x="2102600" y="703475"/>
            <a:ext cx="4938800" cy="20498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438000" y="116725"/>
            <a:ext cx="8268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800">
                <a:solidFill>
                  <a:srgbClr val="980000"/>
                </a:solidFill>
                <a:latin typeface="Economica"/>
                <a:ea typeface="Economica"/>
                <a:cs typeface="Economica"/>
                <a:sym typeface="Economica"/>
              </a:rPr>
              <a:t>TRAMES NO PARAL·LELES</a:t>
            </a:r>
            <a:endParaRPr b="1" sz="2800">
              <a:solidFill>
                <a:srgbClr val="98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025" y="602775"/>
            <a:ext cx="7179694" cy="44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188100" y="129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a" sz="2400">
                <a:solidFill>
                  <a:srgbClr val="980000"/>
                </a:solidFill>
                <a:latin typeface="Economica"/>
                <a:ea typeface="Economica"/>
                <a:cs typeface="Economica"/>
                <a:sym typeface="Economica"/>
              </a:rPr>
              <a:t>MÉS D’UNA POSSIBLE HISTÒRIA</a:t>
            </a:r>
            <a:endParaRPr b="1" sz="2400">
              <a:solidFill>
                <a:srgbClr val="98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25" y="1606667"/>
            <a:ext cx="3113825" cy="207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151" y="3553423"/>
            <a:ext cx="1950275" cy="13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150" y="2106746"/>
            <a:ext cx="1950275" cy="131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0162" y="660075"/>
            <a:ext cx="1950250" cy="13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7">
            <a:alphaModFix/>
          </a:blip>
          <a:srcRect b="0" l="16191" r="15660" t="0"/>
          <a:stretch/>
        </p:blipFill>
        <p:spPr>
          <a:xfrm>
            <a:off x="5786521" y="1606687"/>
            <a:ext cx="3113829" cy="20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370225" y="851550"/>
            <a:ext cx="22182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Economica"/>
                <a:ea typeface="Economica"/>
                <a:cs typeface="Economica"/>
                <a:sym typeface="Economica"/>
              </a:rPr>
              <a:t>Quina és la trama real?...</a:t>
            </a:r>
            <a:endParaRPr b="1" sz="18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188100" y="129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a" sz="2400">
                <a:solidFill>
                  <a:srgbClr val="980000"/>
                </a:solidFill>
                <a:latin typeface="Economica"/>
                <a:ea typeface="Economica"/>
                <a:cs typeface="Economica"/>
                <a:sym typeface="Economica"/>
              </a:rPr>
              <a:t>MÉS D’UNA POSSIBLE HISTÒRIA</a:t>
            </a:r>
            <a:endParaRPr b="1" sz="2400">
              <a:solidFill>
                <a:srgbClr val="98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25" y="1606667"/>
            <a:ext cx="3113825" cy="207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138" y="3553423"/>
            <a:ext cx="1950275" cy="13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150" y="2106746"/>
            <a:ext cx="1950275" cy="131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0162" y="660075"/>
            <a:ext cx="1950250" cy="13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7">
            <a:alphaModFix/>
          </a:blip>
          <a:srcRect b="0" l="16191" r="15660" t="0"/>
          <a:stretch/>
        </p:blipFill>
        <p:spPr>
          <a:xfrm>
            <a:off x="5786521" y="1606687"/>
            <a:ext cx="3113829" cy="20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370225" y="851550"/>
            <a:ext cx="22182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1800">
                <a:latin typeface="Economica"/>
                <a:ea typeface="Economica"/>
                <a:cs typeface="Economica"/>
                <a:sym typeface="Economica"/>
              </a:rPr>
              <a:t>Quina és la trama real?...</a:t>
            </a:r>
            <a:endParaRPr b="1"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3484050" y="3486250"/>
            <a:ext cx="2346300" cy="1557900"/>
          </a:xfrm>
          <a:prstGeom prst="ellipse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229300" y="74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400">
                <a:solidFill>
                  <a:srgbClr val="980000"/>
                </a:solidFill>
                <a:latin typeface="Economica"/>
                <a:ea typeface="Economica"/>
                <a:cs typeface="Economica"/>
                <a:sym typeface="Economica"/>
              </a:rPr>
              <a:t>ALTRES EXEMPLES...</a:t>
            </a:r>
            <a:endParaRPr b="1" sz="2400">
              <a:solidFill>
                <a:srgbClr val="98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75" y="646900"/>
            <a:ext cx="1434200" cy="2058765"/>
          </a:xfrm>
          <a:prstGeom prst="rect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4050" y="655263"/>
            <a:ext cx="1434200" cy="2058750"/>
          </a:xfrm>
          <a:prstGeom prst="rect">
            <a:avLst/>
          </a:prstGeom>
          <a:noFill/>
          <a:ln cap="flat" cmpd="sng" w="76200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4125" y="2837525"/>
            <a:ext cx="1434200" cy="215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375" y="646913"/>
            <a:ext cx="1410238" cy="2058750"/>
          </a:xfrm>
          <a:prstGeom prst="rect">
            <a:avLst/>
          </a:prstGeom>
          <a:noFill/>
          <a:ln cap="flat" cmpd="sng" w="76200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9400" y="2898400"/>
            <a:ext cx="1434201" cy="2029526"/>
          </a:xfrm>
          <a:prstGeom prst="rect">
            <a:avLst/>
          </a:prstGeom>
          <a:noFill/>
          <a:ln cap="flat" cmpd="sng" w="762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1975" y="2893575"/>
            <a:ext cx="1434201" cy="2039166"/>
          </a:xfrm>
          <a:prstGeom prst="rect">
            <a:avLst/>
          </a:prstGeom>
          <a:noFill/>
          <a:ln cap="flat" cmpd="sng" w="762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9474" y="634500"/>
            <a:ext cx="1479201" cy="2079575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24175" y="2919906"/>
            <a:ext cx="1380375" cy="1986531"/>
          </a:xfrm>
          <a:prstGeom prst="rect">
            <a:avLst/>
          </a:prstGeom>
          <a:noFill/>
          <a:ln cap="flat" cmpd="sng" w="76200">
            <a:solidFill>
              <a:srgbClr val="01D4D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24175" y="644850"/>
            <a:ext cx="1380375" cy="2079576"/>
          </a:xfrm>
          <a:prstGeom prst="rect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4050" y="2893538"/>
            <a:ext cx="1434200" cy="2039250"/>
          </a:xfrm>
          <a:prstGeom prst="rect">
            <a:avLst/>
          </a:prstGeom>
          <a:noFill/>
          <a:ln cap="flat" cmpd="sng" w="76200">
            <a:solidFill>
              <a:srgbClr val="7F341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3975" y="2896675"/>
            <a:ext cx="1434200" cy="2033000"/>
          </a:xfrm>
          <a:prstGeom prst="rect">
            <a:avLst/>
          </a:prstGeom>
          <a:noFill/>
          <a:ln cap="flat" cmpd="sng" w="76200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41" name="Google Shape;141;p20" title="Mr. Nobody (the choice scene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1600" y="165925"/>
            <a:ext cx="6420800" cy="48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